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9" r:id="rId15"/>
  </p:sldIdLst>
  <p:sldSz cx="18288000" cy="10287000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37122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6464471" y="6535677"/>
            <a:ext cx="5359059" cy="643670"/>
            <a:chOff x="0" y="0"/>
            <a:chExt cx="9108599" cy="1106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9870" cy="1107440"/>
            </a:xfrm>
            <a:custGeom>
              <a:avLst/>
              <a:gdLst/>
              <a:ahLst/>
              <a:cxnLst/>
              <a:rect l="l" t="t" r="r" b="b"/>
              <a:pathLst>
                <a:path w="9109870" h="110744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0668" y="2661869"/>
            <a:ext cx="13366664" cy="325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7"/>
              </a:lnSpc>
            </a:pPr>
            <a:r>
              <a:rPr lang="sk-SK" sz="16600" dirty="0" err="1">
                <a:solidFill>
                  <a:schemeClr val="bg1"/>
                </a:solidFill>
                <a:latin typeface="Abril Fatface" panose="02000503000000020003" pitchFamily="2" charset="-18"/>
              </a:rPr>
              <a:t>GroupPocket</a:t>
            </a:r>
            <a:endParaRPr lang="en-US" sz="34700" dirty="0">
              <a:solidFill>
                <a:schemeClr val="bg1"/>
              </a:solidFill>
              <a:latin typeface="Abril Fatface" panose="02000503000000020003" pitchFamily="2" charset="-18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73412" y="6617482"/>
            <a:ext cx="57411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PROJEKT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70572"/>
            <a:ext cx="357542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 ŠPIRENGOVÁ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 BENČO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III.SC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2800"/>
              </a:lnSpc>
            </a:pPr>
            <a:endParaRPr lang="en-US" sz="2000" spc="2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41600" y="980097"/>
            <a:ext cx="4717700" cy="34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sk-SK" sz="3200" dirty="0">
                <a:solidFill>
                  <a:srgbClr val="F1F1F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2025 polročný projekt</a:t>
            </a:r>
            <a:endParaRPr lang="en-US" sz="3200" dirty="0">
              <a:solidFill>
                <a:srgbClr val="F1F1F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 / </a:t>
            </a: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47E2E-F56A-78BA-29B9-A6821C960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CE50EF-DC58-5765-CE8F-5B52F69371D1}"/>
              </a:ext>
            </a:extLst>
          </p:cNvPr>
          <p:cNvSpPr/>
          <p:nvPr/>
        </p:nvSpPr>
        <p:spPr>
          <a:xfrm>
            <a:off x="-1341505" y="2152498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39C3D32-B711-B2E3-200B-4DD2E63FD39F}"/>
              </a:ext>
            </a:extLst>
          </p:cNvPr>
          <p:cNvSpPr/>
          <p:nvPr/>
        </p:nvSpPr>
        <p:spPr>
          <a:xfrm rot="1477666">
            <a:off x="6615189" y="-1770755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74DF8B0-BE3B-2A7C-891C-ECC856405A97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A3CD02-5A50-C396-12E3-A8DBCE1F5DA5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C66388-D67C-2F76-103D-B063B693462B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CC12EB91-6554-C431-B279-1D7BAD669900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CC8DDAC4-C389-5921-34F0-992AF8450EB8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C739E8-B5CF-9FB5-BC36-092A26CCE51C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sk-SK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Martin</a:t>
              </a:r>
              <a:endParaRPr lang="en-US" sz="2399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BB7809-39BC-F91E-6918-DB68073FBED8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Group </a:t>
            </a: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layout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02EE22-CDD9-5CF6-9282-394F3F6A0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57" y="2980542"/>
            <a:ext cx="11421854" cy="59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54C68-5667-B698-1064-36252CF98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8158" y="3012477"/>
            <a:ext cx="3000703" cy="659054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E8CBC5D3-81DB-305D-667D-11871B3B752A}"/>
              </a:ext>
            </a:extLst>
          </p:cNvPr>
          <p:cNvSpPr txBox="1"/>
          <p:nvPr/>
        </p:nvSpPr>
        <p:spPr>
          <a:xfrm>
            <a:off x="2982878" y="5847173"/>
            <a:ext cx="518299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Martin zlepšil rozloženie skupín v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navigation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page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a upravil ich vzhľad.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F5362-BE52-65E0-82B8-D35980D5C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37" y="3936869"/>
            <a:ext cx="3271887" cy="56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9B549-AFD0-8776-0EF4-37EC39CD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882CA7-3279-E40C-3394-54707F8014F4}"/>
              </a:ext>
            </a:extLst>
          </p:cNvPr>
          <p:cNvSpPr/>
          <p:nvPr/>
        </p:nvSpPr>
        <p:spPr>
          <a:xfrm>
            <a:off x="-1341505" y="2152498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69FF5D0-980C-559D-FDED-154739A06A78}"/>
              </a:ext>
            </a:extLst>
          </p:cNvPr>
          <p:cNvSpPr/>
          <p:nvPr/>
        </p:nvSpPr>
        <p:spPr>
          <a:xfrm rot="1477666">
            <a:off x="6615189" y="-1770755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E0B45D-7B41-3734-EF03-FCD7B50A0CA4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64941DE-CEA7-E371-9661-53A593CBF0F0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11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2D0491-EC54-0F77-C8A3-95309D7E31E3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D6407A5A-C6A1-0689-BAB7-087DAD333C21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D46571B-DC87-E03B-9AC8-FE3A4D9687F4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D74C83C-0EDC-7402-8BA4-B5E0BFA3B21E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sk-SK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Kristína</a:t>
              </a:r>
              <a:endParaRPr lang="en-US" sz="2399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E510EF-7394-3ADD-A2D4-A1600E8E58E0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Group </a:t>
            </a: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page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51CE3A68-B3C3-9800-1D8D-6B0C970CB541}"/>
              </a:ext>
            </a:extLst>
          </p:cNvPr>
          <p:cNvSpPr txBox="1"/>
          <p:nvPr/>
        </p:nvSpPr>
        <p:spPr>
          <a:xfrm>
            <a:off x="3536702" y="6339098"/>
            <a:ext cx="560729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Kristína vytvorila dynamickú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pagu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, ktorú má každá vytvorená skupina. Taktiež prepojila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paybutton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cez viacero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súborou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 (Tiež sa ukladá do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Jsonu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5458B-2238-4290-1506-FD91276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445"/>
          <a:stretch/>
        </p:blipFill>
        <p:spPr>
          <a:xfrm>
            <a:off x="963548" y="2947070"/>
            <a:ext cx="9094852" cy="1771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8A759-0C1D-AD27-E2A3-CB0EC5AB7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143498"/>
            <a:ext cx="2031386" cy="4459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F8A6DB-D369-8A7C-DCAC-0EF6AD451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0748" y="6616437"/>
            <a:ext cx="5607297" cy="2986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8F4D20-528B-5345-0744-AFEDB774C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819" y="5227995"/>
            <a:ext cx="2074526" cy="6878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143800-B554-DFD5-4D45-D0B5948D8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0216" y="5227995"/>
            <a:ext cx="2074527" cy="642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D9ED1-FED8-1E06-D8B7-78FA94F26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0054" y="2572807"/>
            <a:ext cx="3324689" cy="175284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29267-3A32-6422-C737-AD276FB9ACC7}"/>
              </a:ext>
            </a:extLst>
          </p:cNvPr>
          <p:cNvCxnSpPr>
            <a:cxnSpLocks/>
          </p:cNvCxnSpPr>
          <p:nvPr/>
        </p:nvCxnSpPr>
        <p:spPr>
          <a:xfrm flipV="1">
            <a:off x="12478806" y="3706424"/>
            <a:ext cx="1117764" cy="143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B399C7-D320-8F09-E50F-9CDA56F4D95F}"/>
              </a:ext>
            </a:extLst>
          </p:cNvPr>
          <p:cNvCxnSpPr>
            <a:cxnSpLocks/>
          </p:cNvCxnSpPr>
          <p:nvPr/>
        </p:nvCxnSpPr>
        <p:spPr>
          <a:xfrm flipV="1">
            <a:off x="13546369" y="5584407"/>
            <a:ext cx="1352843" cy="7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0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FE084-0294-9B65-CC00-0F68DE5F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6C04FC-DE42-6920-554F-513E17045B2C}"/>
              </a:ext>
            </a:extLst>
          </p:cNvPr>
          <p:cNvSpPr/>
          <p:nvPr/>
        </p:nvSpPr>
        <p:spPr>
          <a:xfrm>
            <a:off x="5077247" y="-1340552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5105BBE-E351-D91B-B203-D86F9780092A}"/>
              </a:ext>
            </a:extLst>
          </p:cNvPr>
          <p:cNvSpPr/>
          <p:nvPr/>
        </p:nvSpPr>
        <p:spPr>
          <a:xfrm rot="1477666">
            <a:off x="-1293029" y="3299332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BCCD12-7B47-386F-AAD5-BD2D010E573F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D5AAF5-AFAF-59D9-93FD-F94F5B94103E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12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1A5E4B-4BC2-ACAE-F8C3-9112E404A2D6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FA7DC2F7-0F61-00FC-DA3F-17EA9EEE3268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3EAB5CD-ADBA-9C14-FC0B-65D36B667836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A0EB921-25E9-99FE-B53A-178CDA7626A3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sk-SK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Martin</a:t>
              </a:r>
              <a:endParaRPr lang="en-US" sz="2399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5BDFB6-57E9-BBCD-4212-56F592ABC4FA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Finále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6191B9-B9DE-9E68-7A4E-E5F54CD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8018" b="653"/>
          <a:stretch/>
        </p:blipFill>
        <p:spPr>
          <a:xfrm>
            <a:off x="1020157" y="2984474"/>
            <a:ext cx="9363913" cy="587275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4619F58A-404F-3891-368B-312FB3AF7CCD}"/>
              </a:ext>
            </a:extLst>
          </p:cNvPr>
          <p:cNvSpPr txBox="1"/>
          <p:nvPr/>
        </p:nvSpPr>
        <p:spPr>
          <a:xfrm>
            <a:off x="965368" y="4483247"/>
            <a:ext cx="817863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Martin dokončil ostatné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tabs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v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group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page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ako je chat a výdavky. Vytvoril upravovanie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contribútorov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v jednotlivých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výdovkoch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 Doladil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bugy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a ukončil tvorbu tohto prototypu.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6FC22-B697-9ECB-6316-3EBDCE71B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419" y="5895405"/>
            <a:ext cx="4513460" cy="3590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E7A858-CA02-41E7-8DD9-3E45BD4F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400" y="2489796"/>
            <a:ext cx="3113526" cy="6925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C1CAC1-935F-1B2D-7A8F-825BC07CB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3236" y="2511199"/>
            <a:ext cx="3113526" cy="68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CIELE PROJEKTU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074258"/>
            <a:ext cx="495591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Ciele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8666" y="2158180"/>
            <a:ext cx="12553211" cy="1631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Cieľom aplikácie </a:t>
            </a:r>
            <a:r>
              <a:rPr lang="sk-SK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GroupPocket</a:t>
            </a: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je poskytovať jednoduché, bezpečné a transparentné riešenie na správu spoločných financií, umožňujúce skupinám ľudí efektívne skladanie peňazí, sledovanie transakcií a riadenie prístupu k prostriedkom.</a:t>
            </a:r>
            <a:endParaRPr lang="en-US" sz="2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4" name="Group 4"/>
          <p:cNvGrpSpPr/>
          <p:nvPr/>
        </p:nvGrpSpPr>
        <p:grpSpPr>
          <a:xfrm>
            <a:off x="12356167" y="4618998"/>
            <a:ext cx="5088565" cy="3420988"/>
            <a:chOff x="0" y="0"/>
            <a:chExt cx="6784753" cy="4561317"/>
          </a:xfrm>
        </p:grpSpPr>
        <p:pic>
          <p:nvPicPr>
            <p:cNvPr id="15" name="Picture 5" descr="Upscale Image"/>
            <p:cNvPicPr>
              <a:picLocks noChangeAspect="1"/>
            </p:cNvPicPr>
            <p:nvPr/>
          </p:nvPicPr>
          <p:blipFill>
            <a:blip r:embed="rId3"/>
            <a:srcRect t="4542" b="4542"/>
            <a:stretch>
              <a:fillRect/>
            </a:stretch>
          </p:blipFill>
          <p:spPr>
            <a:xfrm>
              <a:off x="0" y="0"/>
              <a:ext cx="6784753" cy="4561317"/>
            </a:xfrm>
            <a:prstGeom prst="rect">
              <a:avLst/>
            </a:prstGeom>
          </p:spPr>
        </p:pic>
      </p:grpSp>
      <p:pic>
        <p:nvPicPr>
          <p:cNvPr id="13" name="Obrázok 12" descr="Obrázok, na ktorom je elektronika, počítač, gadget, osoba&#10;&#10;Automaticky generovaný popis">
            <a:extLst>
              <a:ext uri="{FF2B5EF4-FFF2-40B4-BE49-F238E27FC236}">
                <a16:creationId xmlns:a16="http://schemas.microsoft.com/office/drawing/2014/main" id="{C1F5FBC2-C1A2-4CA2-E588-CE8DB664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4" t="15590" r="4254" b="40528"/>
          <a:stretch/>
        </p:blipFill>
        <p:spPr>
          <a:xfrm>
            <a:off x="609600" y="4618998"/>
            <a:ext cx="11693791" cy="34209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64985-7B66-1B0C-44D9-A3A528465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F9B813-6734-CB60-805A-E8BF78F48885}"/>
              </a:ext>
            </a:extLst>
          </p:cNvPr>
          <p:cNvSpPr/>
          <p:nvPr/>
        </p:nvSpPr>
        <p:spPr>
          <a:xfrm>
            <a:off x="2124240" y="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E5C3CA-323F-0F2B-0496-57269B3685CC}"/>
              </a:ext>
            </a:extLst>
          </p:cNvPr>
          <p:cNvSpPr txBox="1"/>
          <p:nvPr/>
        </p:nvSpPr>
        <p:spPr>
          <a:xfrm>
            <a:off x="2460668" y="2661869"/>
            <a:ext cx="13366664" cy="302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7"/>
              </a:lnSpc>
            </a:pPr>
            <a:r>
              <a:rPr lang="sk-SK" sz="8800" dirty="0">
                <a:solidFill>
                  <a:schemeClr val="bg1"/>
                </a:solidFill>
                <a:latin typeface="Abril Fatface" panose="02000503000000020003" pitchFamily="2" charset="-18"/>
              </a:rPr>
              <a:t>Ďakujeme za pozornosť</a:t>
            </a:r>
            <a:endParaRPr lang="en-US" sz="16800" dirty="0">
              <a:solidFill>
                <a:schemeClr val="bg1"/>
              </a:solidFill>
              <a:latin typeface="Abril Fatface" panose="02000503000000020003" pitchFamily="2" charset="-18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E7FEA0-0AF5-2200-5969-53891C1FDFE8}"/>
              </a:ext>
            </a:extLst>
          </p:cNvPr>
          <p:cNvSpPr txBox="1"/>
          <p:nvPr/>
        </p:nvSpPr>
        <p:spPr>
          <a:xfrm>
            <a:off x="1028700" y="970572"/>
            <a:ext cx="357542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KRISTÍNA ŠPIRENGOVÁ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MARTIN BENČO</a:t>
            </a:r>
            <a:endParaRPr lang="sk-SK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III.SC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2800"/>
              </a:lnSpc>
            </a:pPr>
            <a:endParaRPr lang="en-US" sz="2000" spc="2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AA81046-4421-CFFC-2A96-36E9D34A342B}"/>
              </a:ext>
            </a:extLst>
          </p:cNvPr>
          <p:cNvSpPr txBox="1"/>
          <p:nvPr/>
        </p:nvSpPr>
        <p:spPr>
          <a:xfrm>
            <a:off x="12541600" y="980097"/>
            <a:ext cx="4717700" cy="34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sk-SK" sz="3200" dirty="0">
                <a:solidFill>
                  <a:srgbClr val="F1F1F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2025 polročný projekt</a:t>
            </a:r>
            <a:endParaRPr lang="en-US" sz="3200" dirty="0">
              <a:solidFill>
                <a:srgbClr val="F1F1F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FB56DD-3F04-75CA-E261-80DAD8794347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688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5385" y="-41910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TextBox 7"/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2 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6282" y="1095375"/>
            <a:ext cx="9355370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Predstavenie</a:t>
            </a:r>
            <a:endParaRPr lang="en-US" sz="96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300162"/>
            <a:ext cx="9372952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Problémy, ktoré vyriešime:</a:t>
            </a:r>
          </a:p>
          <a:p>
            <a:endParaRPr lang="sk-SK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Neprehľadnosť v spoločnom skladaní peňazí.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Nedostatok dôvery a transparentnosti.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Ťažkopádna správa skupinových financií.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sk-SK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 aplikáciou </a:t>
            </a:r>
            <a:r>
              <a:rPr lang="sk-SK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GroupPocket</a:t>
            </a: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bude každá transakcia jasná, transparentná a jednoducho </a:t>
            </a:r>
            <a:r>
              <a:rPr lang="sk-SK" sz="2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spravovateľná</a:t>
            </a: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1078127" y="2969588"/>
            <a:ext cx="100203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Aplikácia, ktorá prináša revolúciu v spoločnom spravovaní financií.</a:t>
            </a:r>
          </a:p>
        </p:txBody>
      </p:sp>
      <p:pic>
        <p:nvPicPr>
          <p:cNvPr id="4" name="Picture 3" descr="A logo of a pocket with coins&#10;&#10;Description automatically generated">
            <a:extLst>
              <a:ext uri="{FF2B5EF4-FFF2-40B4-BE49-F238E27FC236}">
                <a16:creationId xmlns:a16="http://schemas.microsoft.com/office/drawing/2014/main" id="{0B76D3DC-CC7A-879B-A49B-F27DB917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52" y="3650250"/>
            <a:ext cx="65786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61652-3415-9C21-DCF5-D85223CE3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51A3C9-6C3C-45F7-52D2-A7A8898F7ABB}"/>
              </a:ext>
            </a:extLst>
          </p:cNvPr>
          <p:cNvSpPr/>
          <p:nvPr/>
        </p:nvSpPr>
        <p:spPr>
          <a:xfrm>
            <a:off x="3505200" y="-4991100"/>
            <a:ext cx="18892257" cy="13555054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57135D-F542-9695-E842-572B9E6A7AD6}"/>
              </a:ext>
            </a:extLst>
          </p:cNvPr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620A46-33BA-3429-A2B5-5D9B6AE7606C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D3E6B70-A78E-738F-AB5B-10FB4731E23D}"/>
              </a:ext>
            </a:extLst>
          </p:cNvPr>
          <p:cNvSpPr/>
          <p:nvPr/>
        </p:nvSpPr>
        <p:spPr>
          <a:xfrm rot="10800000">
            <a:off x="-4267200" y="1723043"/>
            <a:ext cx="12801600" cy="7152352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EEFA3F-06B1-3F8F-AA3A-7A179B8B6A9D}"/>
              </a:ext>
            </a:extLst>
          </p:cNvPr>
          <p:cNvSpPr txBox="1"/>
          <p:nvPr/>
        </p:nvSpPr>
        <p:spPr>
          <a:xfrm>
            <a:off x="698890" y="3271020"/>
            <a:ext cx="4410985" cy="332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Ako to funguje</a:t>
            </a:r>
            <a:endParaRPr lang="en-US" sz="8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96EDB4-BC8C-1C9F-2113-75A7F8752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385" y="2675305"/>
            <a:ext cx="12248942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k-SK" altLang="sk-S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Skupinové účty ("</a:t>
            </a:r>
            <a:r>
              <a:rPr kumimoji="0" lang="sk-SK" altLang="sk-SK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Groups</a:t>
            </a:r>
            <a:r>
              <a:rPr kumimoji="0" lang="sk-SK" altLang="sk-S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"):</a:t>
            </a:r>
            <a:endParaRPr lang="sk-SK" altLang="sk-SK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sk-SK" altLang="sk-SK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Používateľ môže vytvoriť skupinu na konkrétny účel (napr. dovolenka, spoločný projekt, domácnosť).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Všetky transakcie sú automaticky synchronizované a viditeľné pre členov skupiny.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k-SK" altLang="sk-S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Roly a oprávnenia: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Správca skupiny má plný prístup a kontrolu.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sk-SK" altLang="sk-SK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k-SK" altLang="sk-SK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Členovia majú rozdielne úrovne prístupu (napr. len vklad, schvaľovanie výdavkov, atď.).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2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A6E3B-CC16-C1FA-95BF-29AFE39E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32C4894D-690F-C145-30C8-65F1AB41D193}"/>
              </a:ext>
            </a:extLst>
          </p:cNvPr>
          <p:cNvSpPr txBox="1"/>
          <p:nvPr/>
        </p:nvSpPr>
        <p:spPr>
          <a:xfrm>
            <a:off x="1028700" y="970572"/>
            <a:ext cx="4677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sk-SK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GroupPocket</a:t>
            </a:r>
            <a:endParaRPr lang="en-US" sz="2000" spc="2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A197F46-F9A3-666A-0123-A6C7776AA85E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B1854074-D9C4-E05B-F093-29281A57A0B9}"/>
              </a:ext>
            </a:extLst>
          </p:cNvPr>
          <p:cNvGrpSpPr/>
          <p:nvPr/>
        </p:nvGrpSpPr>
        <p:grpSpPr>
          <a:xfrm rot="10800000">
            <a:off x="-4729388" y="-2095500"/>
            <a:ext cx="25266636" cy="13555054"/>
            <a:chOff x="-2551433" y="-266086"/>
            <a:chExt cx="25266636" cy="13555054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7F520AD7-82AF-A87D-B3E0-ACFE1F4FB00E}"/>
                </a:ext>
              </a:extLst>
            </p:cNvPr>
            <p:cNvSpPr/>
            <p:nvPr/>
          </p:nvSpPr>
          <p:spPr>
            <a:xfrm>
              <a:off x="3822946" y="-266086"/>
              <a:ext cx="18892257" cy="13555054"/>
            </a:xfrm>
            <a:custGeom>
              <a:avLst/>
              <a:gdLst/>
              <a:ahLst/>
              <a:cxnLst/>
              <a:rect l="l" t="t" r="r" b="b"/>
              <a:pathLst>
                <a:path w="14039520" h="10287000">
                  <a:moveTo>
                    <a:pt x="0" y="0"/>
                  </a:moveTo>
                  <a:lnTo>
                    <a:pt x="14039520" y="0"/>
                  </a:lnTo>
                  <a:lnTo>
                    <a:pt x="1403952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6695" b="-6695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CD8E0FE-D114-57C4-B895-111D0D5E47FF}"/>
                </a:ext>
              </a:extLst>
            </p:cNvPr>
            <p:cNvSpPr/>
            <p:nvPr/>
          </p:nvSpPr>
          <p:spPr>
            <a:xfrm rot="10800000">
              <a:off x="-2551433" y="2459473"/>
              <a:ext cx="11295575" cy="4740170"/>
            </a:xfrm>
            <a:custGeom>
              <a:avLst/>
              <a:gdLst/>
              <a:ahLst/>
              <a:cxnLst/>
              <a:rect l="l" t="t" r="r" b="b"/>
              <a:pathLst>
                <a:path w="14039520" h="10287000">
                  <a:moveTo>
                    <a:pt x="0" y="0"/>
                  </a:moveTo>
                  <a:lnTo>
                    <a:pt x="14039520" y="0"/>
                  </a:lnTo>
                  <a:lnTo>
                    <a:pt x="1403952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t="-6695" b="-6695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C091004-57FA-945B-72DF-F3CA31AA6B46}"/>
              </a:ext>
            </a:extLst>
          </p:cNvPr>
          <p:cNvSpPr txBox="1"/>
          <p:nvPr/>
        </p:nvSpPr>
        <p:spPr>
          <a:xfrm>
            <a:off x="722953" y="1615438"/>
            <a:ext cx="8997230" cy="1746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1380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Features</a:t>
            </a:r>
            <a:endParaRPr lang="en-US" sz="1380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AD3915-4A7D-6794-61F3-A5A0D49A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56" y="3770728"/>
            <a:ext cx="9214144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sk-SK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Transparentnosť:</a:t>
            </a:r>
          </a:p>
          <a:p>
            <a:endParaRPr lang="sk-SK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Každý člen skupiny vidí všetky transakcie.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Automatické notifikácie pri každej finančnej zmene</a:t>
            </a:r>
            <a:r>
              <a:rPr lang="sk-SK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sk-SK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sk-SK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Bezpečnosť:</a:t>
            </a:r>
          </a:p>
          <a:p>
            <a:endParaRPr lang="sk-SK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Ochrana údajov na úrovni bankových štandardov.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Dvojfaktorová autentifikácia pre každú platbu.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54257D8B-80D2-3C0C-D78E-F350913145A8}"/>
              </a:ext>
            </a:extLst>
          </p:cNvPr>
          <p:cNvSpPr txBox="1"/>
          <p:nvPr/>
        </p:nvSpPr>
        <p:spPr>
          <a:xfrm>
            <a:off x="9704943" y="4823427"/>
            <a:ext cx="136093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Flexibilita:</a:t>
            </a:r>
          </a:p>
          <a:p>
            <a:endParaRPr lang="sk-SK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Možnosť pridávať rôzne skupiny podľa potreby.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Nastavenie vlastných pravidiel pre každú skupinu.</a:t>
            </a:r>
          </a:p>
          <a:p>
            <a:pPr>
              <a:buFont typeface="Arial" panose="020B0604020202020204" pitchFamily="34" charset="0"/>
              <a:buChar char="•"/>
            </a:pPr>
            <a:endParaRPr lang="sk-SK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1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752600" y="-419100"/>
            <a:ext cx="14039520" cy="10287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F4816F0-0EC0-F925-F4E2-666514359D12}"/>
              </a:ext>
            </a:extLst>
          </p:cNvPr>
          <p:cNvSpPr txBox="1"/>
          <p:nvPr/>
        </p:nvSpPr>
        <p:spPr>
          <a:xfrm>
            <a:off x="2124244" y="2690015"/>
            <a:ext cx="14039511" cy="325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67"/>
              </a:lnSpc>
            </a:pPr>
            <a:r>
              <a:rPr lang="sk-SK" sz="16600" dirty="0">
                <a:solidFill>
                  <a:schemeClr val="bg1"/>
                </a:solidFill>
                <a:latin typeface="Abril Fatface" panose="02000503000000020003" pitchFamily="2" charset="-18"/>
                <a:ea typeface="Abril Fatface"/>
                <a:cs typeface="Abril Fatface"/>
                <a:sym typeface="Abril Fatface"/>
              </a:rPr>
              <a:t>Tímová práca</a:t>
            </a:r>
            <a:endParaRPr lang="en-US" sz="34700" dirty="0">
              <a:solidFill>
                <a:schemeClr val="bg1"/>
              </a:solidFill>
              <a:latin typeface="Abril Fatface" panose="02000503000000020003" pitchFamily="2" charset="-18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CB161-19B7-8696-80F0-7B12A2E50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04036BC-CE9B-DDBB-DA8F-16F0F9F92B93}"/>
              </a:ext>
            </a:extLst>
          </p:cNvPr>
          <p:cNvSpPr/>
          <p:nvPr/>
        </p:nvSpPr>
        <p:spPr>
          <a:xfrm rot="1477666">
            <a:off x="6849697" y="-1390042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BD4B834-4996-2DD7-6AA2-00DB54D7CF52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C11247A-D34F-76C0-E525-5760DDB911EF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16B1AD4-0709-9BDC-AC4B-C0729F08E09B}"/>
              </a:ext>
            </a:extLst>
          </p:cNvPr>
          <p:cNvSpPr/>
          <p:nvPr/>
        </p:nvSpPr>
        <p:spPr>
          <a:xfrm>
            <a:off x="-3442423" y="1797387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DC83E3-5261-B0A5-ACE8-3626C4AD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68" y="3245898"/>
            <a:ext cx="11988632" cy="3749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A4B5C-08F2-0105-14EB-5DC145637BE6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Začiatok práce s gitom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BBA6F-77D0-3FD1-B507-BED9C2B5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592" y="800100"/>
            <a:ext cx="3822342" cy="7699484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159D9935-17D7-583A-00E0-21AA11A1CA35}"/>
              </a:ext>
            </a:extLst>
          </p:cNvPr>
          <p:cNvSpPr txBox="1"/>
          <p:nvPr/>
        </p:nvSpPr>
        <p:spPr>
          <a:xfrm>
            <a:off x="1028700" y="7519353"/>
            <a:ext cx="100203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Tu sme sa prvý krát spoznávali s Gitom a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Githubom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 Učili sme sa ako funguje a ako ho môžeme použiť v praxi.</a:t>
            </a:r>
          </a:p>
        </p:txBody>
      </p:sp>
    </p:spTree>
    <p:extLst>
      <p:ext uri="{BB962C8B-B14F-4D97-AF65-F5344CB8AC3E}">
        <p14:creationId xmlns:p14="http://schemas.microsoft.com/office/powerpoint/2010/main" val="191542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1E35C-7461-A77A-B4BF-9594684C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801B10D-48C6-A89E-0C3E-91E0C0B04684}"/>
              </a:ext>
            </a:extLst>
          </p:cNvPr>
          <p:cNvSpPr/>
          <p:nvPr/>
        </p:nvSpPr>
        <p:spPr>
          <a:xfrm rot="1477666">
            <a:off x="8725132" y="2007565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36A521-4127-5682-DA6B-03CB3B702061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A62048A-B645-7140-CE83-A6CC5925E07D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7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8580312-CEAC-5686-9D4C-750EA909ECDA}"/>
              </a:ext>
            </a:extLst>
          </p:cNvPr>
          <p:cNvSpPr/>
          <p:nvPr/>
        </p:nvSpPr>
        <p:spPr>
          <a:xfrm>
            <a:off x="-2622280" y="-1512845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090B2A-A713-CA20-BF74-ED7D5FD0DBAA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B784B0A0-4144-1CC2-9FC1-7D174C10EAD1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E6B8927-25F1-4963-08B3-E4BC0AD73942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721C1B3-AA50-87B4-96B3-1F07BEA2E05E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MARTIN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972AB6-0760-6ADC-1ED0-EFBF90027ECF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Navigation</a:t>
            </a: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page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9B0114-5A3A-573D-EEA5-F60E34DC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68" y="2963548"/>
            <a:ext cx="11531432" cy="632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A99D83-7B01-F841-0E99-F0F83B15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894" y="2963548"/>
            <a:ext cx="3053231" cy="6688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E12AD5-ADD6-FCB6-2D61-12B593F633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912"/>
          <a:stretch/>
        </p:blipFill>
        <p:spPr>
          <a:xfrm>
            <a:off x="965368" y="4222031"/>
            <a:ext cx="7411484" cy="3749366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3EDC82E2-0F56-63DF-867D-E6E499FCF991}"/>
              </a:ext>
            </a:extLst>
          </p:cNvPr>
          <p:cNvSpPr txBox="1"/>
          <p:nvPr/>
        </p:nvSpPr>
        <p:spPr>
          <a:xfrm>
            <a:off x="9138028" y="4222031"/>
            <a:ext cx="434500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Prvý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commid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prišiel od Martina. Bol to primárne dizajn, hlavnej </a:t>
            </a:r>
            <a:r>
              <a:rPr lang="en-GB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“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Navigation</a:t>
            </a:r>
            <a:r>
              <a:rPr lang="en-GB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”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page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C9F7D4-1D5C-E3E2-51E5-EAC1DA62E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796" y="5772095"/>
            <a:ext cx="2215954" cy="3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A4314-C125-F40F-E174-3E8C25996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548762-43CC-95B9-F830-5967B3C9CC33}"/>
              </a:ext>
            </a:extLst>
          </p:cNvPr>
          <p:cNvSpPr/>
          <p:nvPr/>
        </p:nvSpPr>
        <p:spPr>
          <a:xfrm>
            <a:off x="-1341505" y="2152498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34FF5C0-792C-A3DE-9185-DE657E25D3D7}"/>
              </a:ext>
            </a:extLst>
          </p:cNvPr>
          <p:cNvSpPr/>
          <p:nvPr/>
        </p:nvSpPr>
        <p:spPr>
          <a:xfrm rot="1477666">
            <a:off x="6788259" y="-1595774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02D4E7-8127-21A1-1A79-E5B24B84500B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C76BCE-E77A-CA95-99F9-EFABF499BB84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sk-SK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D43FB2-C402-F491-C2FF-3F679E9120E6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A1662F2-6DB9-38E9-4688-1B8CEB80EB24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5EDC4881-E486-FB7F-CF1E-71E8CCAF4260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9A6B881-32D8-963B-CAFC-4019FC80BE5B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MARTIN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940E2F-4FF5-D934-B978-B22CB5FC177E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Account</a:t>
            </a: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page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14E11C-D6A4-B35A-B1DA-379B0E5E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368" y="2968475"/>
            <a:ext cx="11531432" cy="623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E40A6-9C09-19A0-C7F9-B672FFA2F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8158" y="2963548"/>
            <a:ext cx="3000703" cy="6688409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2A405C64-0701-41CE-2868-3D2D20123301}"/>
              </a:ext>
            </a:extLst>
          </p:cNvPr>
          <p:cNvSpPr txBox="1"/>
          <p:nvPr/>
        </p:nvSpPr>
        <p:spPr>
          <a:xfrm>
            <a:off x="8228208" y="4158404"/>
            <a:ext cx="464581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Druhý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commid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bol taktiež o dizajne, no tentokrát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account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page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. S novým prvkom </a:t>
            </a:r>
            <a:r>
              <a:rPr lang="en-GB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“pop ups”</a:t>
            </a:r>
            <a:endParaRPr lang="sk-SK" sz="2400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C6FB4D-402D-B9EF-774C-26F22AB29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4451" y="5772095"/>
            <a:ext cx="1752643" cy="3879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E922A-804C-F04E-9A9B-349EC18A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5772095"/>
            <a:ext cx="3858422" cy="2131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5B3C0-E4FA-6B08-C5E1-55022A9DB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71" y="4012471"/>
            <a:ext cx="5618815" cy="41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6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C1C8B-201D-A2E1-F62F-D8225FC6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D1008F-D129-030D-758F-1A0A7D00B6E2}"/>
              </a:ext>
            </a:extLst>
          </p:cNvPr>
          <p:cNvSpPr/>
          <p:nvPr/>
        </p:nvSpPr>
        <p:spPr>
          <a:xfrm>
            <a:off x="-1341505" y="2152498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BADD1DE-B43A-7E2C-7334-82DC786DFBD7}"/>
              </a:ext>
            </a:extLst>
          </p:cNvPr>
          <p:cNvSpPr/>
          <p:nvPr/>
        </p:nvSpPr>
        <p:spPr>
          <a:xfrm rot="1477666">
            <a:off x="6615189" y="-1770755"/>
            <a:ext cx="12517669" cy="8178299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t="-6695" b="-6695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94A70DC-A2D2-D877-AE67-72A68DF52C74}"/>
              </a:ext>
            </a:extLst>
          </p:cNvPr>
          <p:cNvSpPr txBox="1"/>
          <p:nvPr/>
        </p:nvSpPr>
        <p:spPr>
          <a:xfrm>
            <a:off x="1028700" y="970572"/>
            <a:ext cx="35754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KOLABORÁCIA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24EF45-C338-EDE0-CD1E-64F8B57F8165}"/>
              </a:ext>
            </a:extLst>
          </p:cNvPr>
          <p:cNvSpPr txBox="1"/>
          <p:nvPr/>
        </p:nvSpPr>
        <p:spPr>
          <a:xfrm>
            <a:off x="7903930" y="8875395"/>
            <a:ext cx="248014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9 </a:t>
            </a:r>
            <a:r>
              <a:rPr lang="en-US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sk-SK" sz="1800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lang="en-US" sz="1800" dirty="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1984FD-085E-5177-C150-FDB7BB25E678}"/>
              </a:ext>
            </a:extLst>
          </p:cNvPr>
          <p:cNvGrpSpPr/>
          <p:nvPr/>
        </p:nvGrpSpPr>
        <p:grpSpPr>
          <a:xfrm>
            <a:off x="13931562" y="970572"/>
            <a:ext cx="3653903" cy="644409"/>
            <a:chOff x="7466237" y="4524491"/>
            <a:chExt cx="3653903" cy="644409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B64FB686-E098-D072-6F8E-AF49BABBDC43}"/>
                </a:ext>
              </a:extLst>
            </p:cNvPr>
            <p:cNvGrpSpPr/>
            <p:nvPr/>
          </p:nvGrpSpPr>
          <p:grpSpPr>
            <a:xfrm>
              <a:off x="7729072" y="4524491"/>
              <a:ext cx="3128235" cy="644409"/>
              <a:chOff x="0" y="0"/>
              <a:chExt cx="5316948" cy="110744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241A7D84-4C97-2D2B-83B3-F670AE631679}"/>
                  </a:ext>
                </a:extLst>
              </p:cNvPr>
              <p:cNvSpPr/>
              <p:nvPr/>
            </p:nvSpPr>
            <p:spPr>
              <a:xfrm>
                <a:off x="0" y="0"/>
                <a:ext cx="5316948" cy="1107440"/>
              </a:xfrm>
              <a:custGeom>
                <a:avLst/>
                <a:gdLst/>
                <a:ahLst/>
                <a:cxnLst/>
                <a:rect l="l" t="t" r="r" b="b"/>
                <a:pathLst>
                  <a:path w="5316948" h="1107440">
                    <a:moveTo>
                      <a:pt x="4763227" y="45720"/>
                    </a:moveTo>
                    <a:cubicBezTo>
                      <a:pt x="5042627" y="45720"/>
                      <a:pt x="5269957" y="273050"/>
                      <a:pt x="5269957" y="552450"/>
                    </a:cubicBezTo>
                    <a:cubicBezTo>
                      <a:pt x="5269957" y="831850"/>
                      <a:pt x="5042627" y="1059180"/>
                      <a:pt x="4763227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763227" y="45720"/>
                    </a:lnTo>
                    <a:moveTo>
                      <a:pt x="4763227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763227" y="1107440"/>
                    </a:lnTo>
                    <a:cubicBezTo>
                      <a:pt x="5069298" y="1107440"/>
                      <a:pt x="5316948" y="859790"/>
                      <a:pt x="5316948" y="553720"/>
                    </a:cubicBezTo>
                    <a:cubicBezTo>
                      <a:pt x="5315677" y="247650"/>
                      <a:pt x="5068027" y="0"/>
                      <a:pt x="4763227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C409540-EA2B-A83F-D5FD-7868A71A7F51}"/>
                </a:ext>
              </a:extLst>
            </p:cNvPr>
            <p:cNvSpPr txBox="1"/>
            <p:nvPr/>
          </p:nvSpPr>
          <p:spPr>
            <a:xfrm>
              <a:off x="7466237" y="4617034"/>
              <a:ext cx="3653903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Krist</a:t>
              </a:r>
              <a:r>
                <a:rPr lang="sk-SK" sz="2399" dirty="0" err="1">
                  <a:solidFill>
                    <a:srgbClr val="F1F1F1"/>
                  </a:solidFill>
                  <a:latin typeface="Roboto"/>
                  <a:ea typeface="Roboto"/>
                  <a:cs typeface="Roboto"/>
                  <a:sym typeface="Roboto"/>
                </a:rPr>
                <a:t>ína</a:t>
              </a:r>
              <a:endParaRPr lang="en-US" sz="2399" dirty="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22855F-EB7C-F2DD-B861-7BD5615E8692}"/>
              </a:ext>
            </a:extLst>
          </p:cNvPr>
          <p:cNvSpPr txBox="1"/>
          <p:nvPr/>
        </p:nvSpPr>
        <p:spPr>
          <a:xfrm>
            <a:off x="965368" y="1141107"/>
            <a:ext cx="12928093" cy="160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Create</a:t>
            </a: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sk-SK" sz="8000" dirty="0" err="1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group</a:t>
            </a:r>
            <a:r>
              <a:rPr lang="sk-SK" sz="8000" dirty="0">
                <a:solidFill>
                  <a:srgbClr val="F1F1F1"/>
                </a:solidFill>
                <a:latin typeface="Abril Fatface"/>
                <a:ea typeface="Abril Fatface"/>
                <a:cs typeface="Abril Fatface"/>
                <a:sym typeface="Abril Fatface"/>
              </a:rPr>
              <a:t> prvok</a:t>
            </a:r>
            <a:endParaRPr lang="en-US" sz="8000" dirty="0">
              <a:solidFill>
                <a:srgbClr val="F1F1F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2D6150-030C-441A-36E3-197733CE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157" y="2968475"/>
            <a:ext cx="11421854" cy="623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94AED3-FAA9-8CA2-8169-94405423B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8158" y="2976733"/>
            <a:ext cx="3000703" cy="6662038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7384F05C-6082-3581-87FE-E61D13390819}"/>
              </a:ext>
            </a:extLst>
          </p:cNvPr>
          <p:cNvSpPr txBox="1"/>
          <p:nvPr/>
        </p:nvSpPr>
        <p:spPr>
          <a:xfrm>
            <a:off x="8157968" y="4414761"/>
            <a:ext cx="518299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Kristína následne sfunkčnila vytváranie skupín pomocou ukladania dát do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Json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súboru lokálne na emulátore alebo zariadení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82A4C-9724-F0C0-DAA4-2C89D6E7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39" y="4268641"/>
            <a:ext cx="5887272" cy="1676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430AC1-0D7A-9B3B-8DF1-70E7359643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0422" r="59394"/>
          <a:stretch/>
        </p:blipFill>
        <p:spPr>
          <a:xfrm>
            <a:off x="1279139" y="6701664"/>
            <a:ext cx="3370116" cy="121675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B63F6D-0F81-FE67-91E9-D9459FF6AAF7}"/>
              </a:ext>
            </a:extLst>
          </p:cNvPr>
          <p:cNvCxnSpPr>
            <a:cxnSpLocks/>
          </p:cNvCxnSpPr>
          <p:nvPr/>
        </p:nvCxnSpPr>
        <p:spPr>
          <a:xfrm flipH="1">
            <a:off x="3124200" y="6870626"/>
            <a:ext cx="3120099" cy="8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F25911-83CC-3D18-47C5-A716EADDA433}"/>
              </a:ext>
            </a:extLst>
          </p:cNvPr>
          <p:cNvCxnSpPr>
            <a:cxnSpLocks/>
          </p:cNvCxnSpPr>
          <p:nvPr/>
        </p:nvCxnSpPr>
        <p:spPr>
          <a:xfrm flipH="1">
            <a:off x="4149800" y="7589320"/>
            <a:ext cx="2065602" cy="4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D269DD0B-46D6-97BE-EB0F-D967D6BE528B}"/>
              </a:ext>
            </a:extLst>
          </p:cNvPr>
          <p:cNvSpPr txBox="1"/>
          <p:nvPr/>
        </p:nvSpPr>
        <p:spPr>
          <a:xfrm>
            <a:off x="6472368" y="6685960"/>
            <a:ext cx="464581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Datová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štruktúra skupiny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73FC8AC7-E7B4-EF65-A094-0A1687A7AA42}"/>
              </a:ext>
            </a:extLst>
          </p:cNvPr>
          <p:cNvSpPr txBox="1"/>
          <p:nvPr/>
        </p:nvSpPr>
        <p:spPr>
          <a:xfrm>
            <a:off x="6472368" y="7426645"/>
            <a:ext cx="464581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Ukladanie skupiny do </a:t>
            </a:r>
            <a:r>
              <a:rPr lang="sk-SK" sz="2400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json</a:t>
            </a:r>
            <a:r>
              <a:rPr lang="sk-SK" sz="2400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súboru</a:t>
            </a:r>
          </a:p>
        </p:txBody>
      </p:sp>
    </p:spTree>
    <p:extLst>
      <p:ext uri="{BB962C8B-B14F-4D97-AF65-F5344CB8AC3E}">
        <p14:creationId xmlns:p14="http://schemas.microsoft.com/office/powerpoint/2010/main" val="59229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456</Words>
  <Application>Microsoft Office PowerPoint</Application>
  <PresentationFormat>Custom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Abril Fatface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Minimal Portfolio Proposal Presentation</dc:title>
  <dc:creator>Kristina</dc:creator>
  <cp:lastModifiedBy>Martin Benčo</cp:lastModifiedBy>
  <cp:revision>7</cp:revision>
  <dcterms:created xsi:type="dcterms:W3CDTF">2006-08-16T00:00:00Z</dcterms:created>
  <dcterms:modified xsi:type="dcterms:W3CDTF">2025-01-19T23:17:24Z</dcterms:modified>
  <dc:identifier>DAGXhC8x56w</dc:identifier>
</cp:coreProperties>
</file>